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812" r:id="rId2"/>
    <p:sldId id="810" r:id="rId3"/>
    <p:sldId id="823" r:id="rId4"/>
    <p:sldId id="811" r:id="rId5"/>
    <p:sldId id="826" r:id="rId6"/>
    <p:sldId id="805" r:id="rId7"/>
    <p:sldId id="824" r:id="rId8"/>
    <p:sldId id="825" r:id="rId9"/>
    <p:sldId id="827" r:id="rId10"/>
    <p:sldId id="828" r:id="rId11"/>
    <p:sldId id="829" r:id="rId1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ndy Essex" initials="RE" lastIdx="3" clrIdx="0"/>
  <p:cmAuthor id="1" name="Information Technology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6F35"/>
    <a:srgbClr val="70AF35"/>
    <a:srgbClr val="EEC577"/>
    <a:srgbClr val="2B485D"/>
    <a:srgbClr val="FB9920"/>
    <a:srgbClr val="E69424"/>
    <a:srgbClr val="4A739D"/>
    <a:srgbClr val="68B643"/>
    <a:srgbClr val="E21D30"/>
    <a:srgbClr val="8FBB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7504" autoAdjust="0"/>
  </p:normalViewPr>
  <p:slideViewPr>
    <p:cSldViewPr snapToGrid="0" snapToObjects="1">
      <p:cViewPr>
        <p:scale>
          <a:sx n="99" d="100"/>
          <a:sy n="99" d="100"/>
        </p:scale>
        <p:origin x="-1920" y="-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commentAuthors" Target="commentAuthors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\\corp.bloomberg.com\sy-dfs\shared\NEF\1.%20Research\1.%20Publications\1.%20Clean%20Energy\2.%20Research%20Notes\25.%20PV%20and%20storage%20modelling\Data%20&amp;%20Analysis\Experience%20Curve\BNEF_20150311_Solar&amp;Storage%20Experience%20curves.xlsx" TargetMode="External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961143973489"/>
          <c:y val="0.0619510543541484"/>
          <c:w val="0.835402549015035"/>
          <c:h val="0.787111963815989"/>
        </c:manualLayout>
      </c:layout>
      <c:scatterChart>
        <c:scatterStyle val="smoothMarker"/>
        <c:varyColors val="0"/>
        <c:ser>
          <c:idx val="1"/>
          <c:order val="5"/>
          <c:tx>
            <c:strRef>
              <c:f>cSi!$E$22</c:f>
              <c:strCache>
                <c:ptCount val="1"/>
                <c:pt idx="0">
                  <c:v>1976</c:v>
                </c:pt>
              </c:strCache>
            </c:strRef>
          </c:tx>
          <c:spPr>
            <a:ln>
              <a:noFill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l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cSi!$E$23</c:f>
              <c:numCache>
                <c:formatCode>General</c:formatCode>
                <c:ptCount val="1"/>
                <c:pt idx="0">
                  <c:v>4.0</c:v>
                </c:pt>
              </c:numCache>
            </c:numRef>
          </c:xVal>
          <c:yVal>
            <c:numRef>
              <c:f>cSi!$E$24</c:f>
              <c:numCache>
                <c:formatCode>0.00</c:formatCode>
                <c:ptCount val="1"/>
                <c:pt idx="0">
                  <c:v>79.37898089171902</c:v>
                </c:pt>
              </c:numCache>
            </c:numRef>
          </c:yVal>
          <c:smooth val="1"/>
        </c:ser>
        <c:ser>
          <c:idx val="5"/>
          <c:order val="7"/>
          <c:tx>
            <c:strRef>
              <c:f>cSi!$AA$22</c:f>
              <c:strCache>
                <c:ptCount val="1"/>
                <c:pt idx="0">
                  <c:v>1998</c:v>
                </c:pt>
              </c:strCache>
            </c:strRef>
          </c:tx>
          <c:marker>
            <c:symbol val="none"/>
          </c:marker>
          <c:dLbls>
            <c:dLbl>
              <c:idx val="0"/>
              <c:layout/>
              <c:dLblPos val="t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cSi!$AA$23</c:f>
              <c:numCache>
                <c:formatCode>General</c:formatCode>
                <c:ptCount val="1"/>
                <c:pt idx="0">
                  <c:v>978.0</c:v>
                </c:pt>
              </c:numCache>
            </c:numRef>
          </c:xVal>
          <c:yVal>
            <c:numRef>
              <c:f>cSi!$AA$24</c:f>
              <c:numCache>
                <c:formatCode>0.00</c:formatCode>
                <c:ptCount val="1"/>
                <c:pt idx="0">
                  <c:v>6.575432811211872</c:v>
                </c:pt>
              </c:numCache>
            </c:numRef>
          </c:yVal>
          <c:smooth val="1"/>
        </c:ser>
        <c:ser>
          <c:idx val="7"/>
          <c:order val="8"/>
          <c:tx>
            <c:strRef>
              <c:f>cSi!$AG$22</c:f>
              <c:strCache>
                <c:ptCount val="1"/>
                <c:pt idx="0">
                  <c:v>2004</c:v>
                </c:pt>
              </c:strCache>
            </c:strRef>
          </c:tx>
          <c:marker>
            <c:symbol val="none"/>
          </c:marker>
          <c:dLbls>
            <c:dLbl>
              <c:idx val="0"/>
              <c:layout/>
              <c:dLblPos val="t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cSi!$AG$23</c:f>
              <c:numCache>
                <c:formatCode>General</c:formatCode>
                <c:ptCount val="1"/>
                <c:pt idx="0">
                  <c:v>3971.44</c:v>
                </c:pt>
              </c:numCache>
            </c:numRef>
          </c:xVal>
          <c:yVal>
            <c:numRef>
              <c:f>cSi!$AG$24</c:f>
              <c:numCache>
                <c:formatCode>0.00</c:formatCode>
                <c:ptCount val="1"/>
                <c:pt idx="0">
                  <c:v>4.353859174001356</c:v>
                </c:pt>
              </c:numCache>
            </c:numRef>
          </c:yVal>
          <c:smooth val="1"/>
        </c:ser>
        <c:ser>
          <c:idx val="9"/>
          <c:order val="9"/>
          <c:tx>
            <c:strRef>
              <c:f>cSi!$AQ$22</c:f>
              <c:strCache>
                <c:ptCount val="1"/>
                <c:pt idx="0">
                  <c:v>2014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0.00439285700697012"/>
                  <c:y val="-0.0100861003530453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cSi!$AQ$23</c:f>
              <c:numCache>
                <c:formatCode>General</c:formatCode>
                <c:ptCount val="1"/>
                <c:pt idx="0">
                  <c:v>175503.4650566603</c:v>
                </c:pt>
              </c:numCache>
            </c:numRef>
          </c:xVal>
          <c:yVal>
            <c:numRef>
              <c:f>cSi!$AQ$24</c:f>
              <c:numCache>
                <c:formatCode>0.00</c:formatCode>
                <c:ptCount val="1"/>
                <c:pt idx="0">
                  <c:v>0.69</c:v>
                </c:pt>
              </c:numCache>
            </c:numRef>
          </c:yVal>
          <c:smooth val="1"/>
        </c:ser>
        <c:ser>
          <c:idx val="10"/>
          <c:order val="10"/>
          <c:tx>
            <c:strRef>
              <c:f>cSi!$AK$22</c:f>
              <c:strCache>
                <c:ptCount val="1"/>
                <c:pt idx="0">
                  <c:v>2008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0.0217446421845021"/>
                  <c:y val="-0.0240100015994808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cSi!$AK$23</c:f>
              <c:numCache>
                <c:formatCode>General</c:formatCode>
                <c:ptCount val="1"/>
                <c:pt idx="0">
                  <c:v>14714.61953538461</c:v>
                </c:pt>
              </c:numCache>
            </c:numRef>
          </c:xVal>
          <c:yVal>
            <c:numRef>
              <c:f>cSi!$AK$24</c:f>
              <c:numCache>
                <c:formatCode>0.00</c:formatCode>
                <c:ptCount val="1"/>
                <c:pt idx="0">
                  <c:v>4.495479372457874</c:v>
                </c:pt>
              </c:numCache>
            </c:numRef>
          </c:yVal>
          <c:smooth val="1"/>
        </c:ser>
        <c:ser>
          <c:idx val="11"/>
          <c:order val="11"/>
          <c:tx>
            <c:strRef>
              <c:f>'Log-scale'!$B$29</c:f>
              <c:strCache>
                <c:ptCount val="1"/>
                <c:pt idx="0">
                  <c:v>2010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'Log-scale'!$B$30</c:f>
              <c:numCache>
                <c:formatCode>General</c:formatCode>
                <c:ptCount val="1"/>
                <c:pt idx="0">
                  <c:v>6312.0</c:v>
                </c:pt>
              </c:numCache>
            </c:numRef>
          </c:xVal>
          <c:yVal>
            <c:numRef>
              <c:f>'Log-scale'!$B$31</c:f>
              <c:numCache>
                <c:formatCode>General</c:formatCode>
                <c:ptCount val="1"/>
                <c:pt idx="0">
                  <c:v>1.0</c:v>
                </c:pt>
              </c:numCache>
            </c:numRef>
          </c:yVal>
          <c:smooth val="1"/>
        </c:ser>
        <c:ser>
          <c:idx val="12"/>
          <c:order val="12"/>
          <c:tx>
            <c:strRef>
              <c:f>'Log-scale'!$C$29</c:f>
              <c:strCache>
                <c:ptCount val="1"/>
                <c:pt idx="0">
                  <c:v>H1 2014</c:v>
                </c:pt>
              </c:strCache>
            </c:strRef>
          </c:tx>
          <c:marker>
            <c:symbol val="none"/>
          </c:marker>
          <c:dLbls>
            <c:dLbl>
              <c:idx val="0"/>
              <c:layout/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'Log-scale'!$C$30</c:f>
              <c:numCache>
                <c:formatCode>General</c:formatCode>
                <c:ptCount val="1"/>
                <c:pt idx="0">
                  <c:v>22553.0</c:v>
                </c:pt>
              </c:numCache>
            </c:numRef>
          </c:xVal>
          <c:yVal>
            <c:numRef>
              <c:f>'Log-scale'!$C$31</c:f>
              <c:numCache>
                <c:formatCode>General</c:formatCode>
                <c:ptCount val="1"/>
                <c:pt idx="0">
                  <c:v>0.568</c:v>
                </c:pt>
              </c:numCache>
            </c:numRef>
          </c:yVal>
          <c:smooth val="1"/>
        </c:ser>
        <c:ser>
          <c:idx val="13"/>
          <c:order val="13"/>
          <c:tx>
            <c:strRef>
              <c:f>'Log-scale'!$C$36</c:f>
              <c:strCache>
                <c:ptCount val="1"/>
                <c:pt idx="0">
                  <c:v>m=21.6%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dLbls>
            <c:dLbl>
              <c:idx val="0"/>
              <c:layout>
                <c:manualLayout>
                  <c:x val="0.0"/>
                  <c:y val="-0.0105163741297707"/>
                </c:manualLayout>
              </c:layout>
              <c:tx>
                <c:rich>
                  <a:bodyPr/>
                  <a:lstStyle/>
                  <a:p>
                    <a:pPr>
                      <a:defRPr sz="2800" b="1">
                        <a:solidFill>
                          <a:srgbClr val="49C0E6"/>
                        </a:solidFill>
                      </a:defRPr>
                    </a:pPr>
                    <a:r>
                      <a:rPr lang="en-US" sz="2400" dirty="0"/>
                      <a:t>m=21.6%</a:t>
                    </a:r>
                  </a:p>
                </c:rich>
              </c:tx>
              <c:numFmt formatCode="#,##0.0" sourceLinked="0"/>
              <c:spPr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'Log-scale'!$C$37</c:f>
              <c:numCache>
                <c:formatCode>0</c:formatCode>
                <c:ptCount val="1"/>
                <c:pt idx="0">
                  <c:v>1.30557951077884E6</c:v>
                </c:pt>
              </c:numCache>
            </c:numRef>
          </c:xVal>
          <c:yVal>
            <c:numRef>
              <c:f>'Log-scale'!$C$38</c:f>
              <c:numCache>
                <c:formatCode>General</c:formatCode>
                <c:ptCount val="1"/>
                <c:pt idx="0">
                  <c:v>0.153397503494258</c:v>
                </c:pt>
              </c:numCache>
            </c:numRef>
          </c:yVal>
          <c:smooth val="1"/>
        </c:ser>
        <c:ser>
          <c:idx val="14"/>
          <c:order val="14"/>
          <c:tx>
            <c:strRef>
              <c:f>cSi!$C$28</c:f>
              <c:strCache>
                <c:ptCount val="1"/>
                <c:pt idx="0">
                  <c:v>m=24.3%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dLbls>
            <c:dLbl>
              <c:idx val="0"/>
              <c:layout>
                <c:manualLayout>
                  <c:x val="0.0"/>
                  <c:y val="-0.0648182244348885"/>
                </c:manualLayout>
              </c:layout>
              <c:tx>
                <c:rich>
                  <a:bodyPr/>
                  <a:lstStyle/>
                  <a:p>
                    <a:pPr>
                      <a:defRPr sz="2800" b="1">
                        <a:solidFill>
                          <a:srgbClr val="44AE7E"/>
                        </a:solidFill>
                      </a:defRPr>
                    </a:pPr>
                    <a:r>
                      <a:rPr lang="en-US" sz="2400" dirty="0"/>
                      <a:t>m=24.3%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44AE7E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cSi!$C$29</c:f>
              <c:numCache>
                <c:formatCode>General</c:formatCode>
                <c:ptCount val="1"/>
                <c:pt idx="0">
                  <c:v>1.66708783592158E6</c:v>
                </c:pt>
              </c:numCache>
            </c:numRef>
          </c:xVal>
          <c:yVal>
            <c:numRef>
              <c:f>cSi!$C$30</c:f>
              <c:numCache>
                <c:formatCode>0.00</c:formatCode>
                <c:ptCount val="1"/>
                <c:pt idx="0">
                  <c:v>0.277066219368114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4272056"/>
        <c:axId val="-2101851432"/>
      </c:scatterChart>
      <c:scatterChart>
        <c:scatterStyle val="smoothMarker"/>
        <c:varyColors val="0"/>
        <c:ser>
          <c:idx val="8"/>
          <c:order val="0"/>
          <c:tx>
            <c:v>Crystalline Si experience curve</c:v>
          </c:tx>
          <c:spPr>
            <a:ln>
              <a:solidFill>
                <a:srgbClr val="312F2F"/>
              </a:solidFill>
            </a:ln>
          </c:spPr>
          <c:marker>
            <c:symbol val="none"/>
          </c:marker>
          <c:xVal>
            <c:numRef>
              <c:f>'PV capacity'!$E$8:$BG$8</c:f>
              <c:numCache>
                <c:formatCode>_-* #,##0_-;\-* #,##0_-;_-* "-"??_-;_-@_-</c:formatCode>
                <c:ptCount val="55"/>
                <c:pt idx="0">
                  <c:v>4.0</c:v>
                </c:pt>
                <c:pt idx="1">
                  <c:v>6.25</c:v>
                </c:pt>
                <c:pt idx="2">
                  <c:v>8.75</c:v>
                </c:pt>
                <c:pt idx="3">
                  <c:v>12.75</c:v>
                </c:pt>
                <c:pt idx="4" formatCode="_(* #,##0.00_);_(* \(#,##0.00\);_(* &quot;-&quot;??_);_(@_)">
                  <c:v>19.25</c:v>
                </c:pt>
                <c:pt idx="5">
                  <c:v>27.0</c:v>
                </c:pt>
                <c:pt idx="6">
                  <c:v>39.0</c:v>
                </c:pt>
                <c:pt idx="7">
                  <c:v>59.0</c:v>
                </c:pt>
                <c:pt idx="8">
                  <c:v>81.0</c:v>
                </c:pt>
                <c:pt idx="9">
                  <c:v>107.0</c:v>
                </c:pt>
                <c:pt idx="10">
                  <c:v>135.0</c:v>
                </c:pt>
                <c:pt idx="11">
                  <c:v>164.0</c:v>
                </c:pt>
                <c:pt idx="12">
                  <c:v>198.0</c:v>
                </c:pt>
                <c:pt idx="13">
                  <c:v>238.0</c:v>
                </c:pt>
                <c:pt idx="14">
                  <c:v>285.0</c:v>
                </c:pt>
                <c:pt idx="15">
                  <c:v>340.0</c:v>
                </c:pt>
                <c:pt idx="16">
                  <c:v>400.0</c:v>
                </c:pt>
                <c:pt idx="17">
                  <c:v>460.0</c:v>
                </c:pt>
                <c:pt idx="18">
                  <c:v>530.0</c:v>
                </c:pt>
                <c:pt idx="19">
                  <c:v>610.0</c:v>
                </c:pt>
                <c:pt idx="20">
                  <c:v>699.0</c:v>
                </c:pt>
                <c:pt idx="21">
                  <c:v>825.0</c:v>
                </c:pt>
                <c:pt idx="22">
                  <c:v>978.0</c:v>
                </c:pt>
                <c:pt idx="23">
                  <c:v>1179.0</c:v>
                </c:pt>
                <c:pt idx="24">
                  <c:v>1469.0</c:v>
                </c:pt>
                <c:pt idx="25">
                  <c:v>1860.0</c:v>
                </c:pt>
                <c:pt idx="26">
                  <c:v>2385.0</c:v>
                </c:pt>
                <c:pt idx="27">
                  <c:v>3075.0</c:v>
                </c:pt>
                <c:pt idx="28">
                  <c:v>3971.44</c:v>
                </c:pt>
                <c:pt idx="29">
                  <c:v>5344.321000000002</c:v>
                </c:pt>
                <c:pt idx="30">
                  <c:v>6523.505</c:v>
                </c:pt>
                <c:pt idx="31">
                  <c:v>8940.728999999987</c:v>
                </c:pt>
                <c:pt idx="32">
                  <c:v>14714.61953538461</c:v>
                </c:pt>
                <c:pt idx="33">
                  <c:v>20830.09778</c:v>
                </c:pt>
                <c:pt idx="34">
                  <c:v>36916.79325759823</c:v>
                </c:pt>
                <c:pt idx="35">
                  <c:v>63134.64710551514</c:v>
                </c:pt>
                <c:pt idx="36">
                  <c:v>91679.52338669677</c:v>
                </c:pt>
                <c:pt idx="37">
                  <c:v>130162.0233866968</c:v>
                </c:pt>
                <c:pt idx="38">
                  <c:v>175503.4650566603</c:v>
                </c:pt>
                <c:pt idx="39">
                  <c:v>233006.4305556798</c:v>
                </c:pt>
                <c:pt idx="40">
                  <c:v>297054.5590636212</c:v>
                </c:pt>
                <c:pt idx="41">
                  <c:v>364403.8939969593</c:v>
                </c:pt>
                <c:pt idx="42">
                  <c:v>435219.495676965</c:v>
                </c:pt>
                <c:pt idx="43">
                  <c:v>509674.67744097</c:v>
                </c:pt>
                <c:pt idx="44">
                  <c:v>587951.4182931754</c:v>
                </c:pt>
                <c:pt idx="45">
                  <c:v>693272.346187992</c:v>
                </c:pt>
                <c:pt idx="46">
                  <c:v>781550.9929775485</c:v>
                </c:pt>
                <c:pt idx="47">
                  <c:v>874253.5721065819</c:v>
                </c:pt>
                <c:pt idx="48">
                  <c:v>971601.2801920633</c:v>
                </c:pt>
                <c:pt idx="49">
                  <c:v>1.07382637368183E6</c:v>
                </c:pt>
                <c:pt idx="50">
                  <c:v>1.18117272184608E6</c:v>
                </c:pt>
                <c:pt idx="51">
                  <c:v>1.29389638741854E6</c:v>
                </c:pt>
                <c:pt idx="52">
                  <c:v>1.41226623626962E6</c:v>
                </c:pt>
                <c:pt idx="53">
                  <c:v>1.53656457756326E6</c:v>
                </c:pt>
                <c:pt idx="54">
                  <c:v>1.66708783592158E6</c:v>
                </c:pt>
              </c:numCache>
            </c:numRef>
          </c:xVal>
          <c:yVal>
            <c:numRef>
              <c:f>cSi!$E$15:$BG$15</c:f>
              <c:numCache>
                <c:formatCode>0.00</c:formatCode>
                <c:ptCount val="55"/>
                <c:pt idx="0">
                  <c:v>49.87529349410219</c:v>
                </c:pt>
                <c:pt idx="1">
                  <c:v>41.69694385837166</c:v>
                </c:pt>
                <c:pt idx="2">
                  <c:v>36.43024500032951</c:v>
                </c:pt>
                <c:pt idx="3">
                  <c:v>31.32186555384306</c:v>
                </c:pt>
                <c:pt idx="4">
                  <c:v>26.54884541841588</c:v>
                </c:pt>
                <c:pt idx="5">
                  <c:v>23.17824004350111</c:v>
                </c:pt>
                <c:pt idx="6">
                  <c:v>19.99822578571348</c:v>
                </c:pt>
                <c:pt idx="7">
                  <c:v>16.93719978577005</c:v>
                </c:pt>
                <c:pt idx="8">
                  <c:v>14.91449619563775</c:v>
                </c:pt>
                <c:pt idx="9">
                  <c:v>13.33801274188656</c:v>
                </c:pt>
                <c:pt idx="10">
                  <c:v>12.15008283557807</c:v>
                </c:pt>
                <c:pt idx="11">
                  <c:v>11.23737291345157</c:v>
                </c:pt>
                <c:pt idx="12">
                  <c:v>10.41907958630494</c:v>
                </c:pt>
                <c:pt idx="13">
                  <c:v>9.67743454695124</c:v>
                </c:pt>
                <c:pt idx="14">
                  <c:v>9.00224489456203</c:v>
                </c:pt>
                <c:pt idx="15">
                  <c:v>8.386815259973127</c:v>
                </c:pt>
                <c:pt idx="16">
                  <c:v>7.857283652116235</c:v>
                </c:pt>
                <c:pt idx="17">
                  <c:v>7.428720058254172</c:v>
                </c:pt>
                <c:pt idx="18">
                  <c:v>7.018210714887108</c:v>
                </c:pt>
                <c:pt idx="19">
                  <c:v>6.63322989199089</c:v>
                </c:pt>
                <c:pt idx="20">
                  <c:v>6.280422139909716</c:v>
                </c:pt>
                <c:pt idx="21">
                  <c:v>5.876301737968411</c:v>
                </c:pt>
                <c:pt idx="22">
                  <c:v>5.48849905331654</c:v>
                </c:pt>
                <c:pt idx="23">
                  <c:v>5.091872930135699</c:v>
                </c:pt>
                <c:pt idx="24">
                  <c:v>4.661756425320347</c:v>
                </c:pt>
                <c:pt idx="25">
                  <c:v>4.240520942228223</c:v>
                </c:pt>
                <c:pt idx="26">
                  <c:v>3.837849720930142</c:v>
                </c:pt>
                <c:pt idx="27">
                  <c:v>3.465780768033092</c:v>
                </c:pt>
                <c:pt idx="28">
                  <c:v>3.127625717130325</c:v>
                </c:pt>
                <c:pt idx="29">
                  <c:v>2.776313439293256</c:v>
                </c:pt>
                <c:pt idx="30">
                  <c:v>2.562831070643016</c:v>
                </c:pt>
                <c:pt idx="31">
                  <c:v>2.25831415317142</c:v>
                </c:pt>
                <c:pt idx="32">
                  <c:v>1.849060899239844</c:v>
                </c:pt>
                <c:pt idx="33">
                  <c:v>1.60833716621857</c:v>
                </c:pt>
                <c:pt idx="34">
                  <c:v>1.278319228525132</c:v>
                </c:pt>
                <c:pt idx="35">
                  <c:v>1.030664531856821</c:v>
                </c:pt>
                <c:pt idx="36">
                  <c:v>0.887368143522666</c:v>
                </c:pt>
                <c:pt idx="37">
                  <c:v>0.770939305746708</c:v>
                </c:pt>
                <c:pt idx="38">
                  <c:v>0.683801484125094</c:v>
                </c:pt>
                <c:pt idx="39">
                  <c:v>0.610290128866262</c:v>
                </c:pt>
                <c:pt idx="40">
                  <c:v>0.553619301908787</c:v>
                </c:pt>
                <c:pt idx="41">
                  <c:v>0.510030983366953</c:v>
                </c:pt>
                <c:pt idx="42">
                  <c:v>0.474947560189068</c:v>
                </c:pt>
                <c:pt idx="43">
                  <c:v>0.445781629959252</c:v>
                </c:pt>
                <c:pt idx="44">
                  <c:v>0.420941502000615</c:v>
                </c:pt>
                <c:pt idx="45">
                  <c:v>0.394006398820942</c:v>
                </c:pt>
                <c:pt idx="46">
                  <c:v>0.37550341364714</c:v>
                </c:pt>
                <c:pt idx="47">
                  <c:v>0.358986609737093</c:v>
                </c:pt>
                <c:pt idx="48">
                  <c:v>0.344094776436179</c:v>
                </c:pt>
                <c:pt idx="49">
                  <c:v>0.330554384293735</c:v>
                </c:pt>
                <c:pt idx="50">
                  <c:v>0.318153805281426</c:v>
                </c:pt>
                <c:pt idx="51">
                  <c:v>0.306726264460938</c:v>
                </c:pt>
                <c:pt idx="52">
                  <c:v>0.296138222388546</c:v>
                </c:pt>
                <c:pt idx="53">
                  <c:v>0.286281250500711</c:v>
                </c:pt>
                <c:pt idx="54">
                  <c:v>0.277066219368114</c:v>
                </c:pt>
              </c:numCache>
            </c:numRef>
          </c:yVal>
          <c:smooth val="1"/>
        </c:ser>
        <c:ser>
          <c:idx val="2"/>
          <c:order val="1"/>
          <c:tx>
            <c:v>Li-ion battery experience curve</c:v>
          </c:tx>
          <c:spPr>
            <a:ln>
              <a:solidFill>
                <a:srgbClr val="666769"/>
              </a:solidFill>
            </a:ln>
          </c:spPr>
          <c:marker>
            <c:symbol val="none"/>
          </c:marker>
          <c:xVal>
            <c:numRef>
              <c:f>'Log-scale'!$B$15:$T$15</c:f>
              <c:numCache>
                <c:formatCode>0</c:formatCode>
                <c:ptCount val="19"/>
                <c:pt idx="0">
                  <c:v>4789.0526311402</c:v>
                </c:pt>
                <c:pt idx="1">
                  <c:v>9529.539484091306</c:v>
                </c:pt>
                <c:pt idx="2">
                  <c:v>18948.25109927711</c:v>
                </c:pt>
                <c:pt idx="3">
                  <c:v>32787.40242267802</c:v>
                </c:pt>
                <c:pt idx="4">
                  <c:v>46439.9550497497</c:v>
                </c:pt>
                <c:pt idx="5">
                  <c:v>60305.29141509402</c:v>
                </c:pt>
                <c:pt idx="6">
                  <c:v>79523.60594836685</c:v>
                </c:pt>
                <c:pt idx="7">
                  <c:v>106042.5680702513</c:v>
                </c:pt>
                <c:pt idx="8">
                  <c:v>141774.648429458</c:v>
                </c:pt>
                <c:pt idx="9">
                  <c:v>188547.6461899131</c:v>
                </c:pt>
                <c:pt idx="10">
                  <c:v>248319.9521082235</c:v>
                </c:pt>
                <c:pt idx="11">
                  <c:v>322445.3419239065</c:v>
                </c:pt>
                <c:pt idx="12">
                  <c:v>413380.8858054299</c:v>
                </c:pt>
                <c:pt idx="13">
                  <c:v>521522.6065651441</c:v>
                </c:pt>
                <c:pt idx="14">
                  <c:v>646088.7294936373</c:v>
                </c:pt>
                <c:pt idx="15">
                  <c:v>786485.9750416203</c:v>
                </c:pt>
                <c:pt idx="16">
                  <c:v>942880.6149876314</c:v>
                </c:pt>
                <c:pt idx="17">
                  <c:v>1.11461599703387E6</c:v>
                </c:pt>
                <c:pt idx="18">
                  <c:v>1.30557951077884E6</c:v>
                </c:pt>
              </c:numCache>
            </c:numRef>
          </c:xVal>
          <c:yVal>
            <c:numRef>
              <c:f>'Log-scale'!$B$17:$T$17</c:f>
              <c:numCache>
                <c:formatCode>0.00</c:formatCode>
                <c:ptCount val="19"/>
                <c:pt idx="0">
                  <c:v>1.190773055774146</c:v>
                </c:pt>
                <c:pt idx="1">
                  <c:v>0.93508851674408</c:v>
                </c:pt>
                <c:pt idx="2">
                  <c:v>0.734498056921402</c:v>
                </c:pt>
                <c:pt idx="3">
                  <c:v>0.605804945027313</c:v>
                </c:pt>
                <c:pt idx="4">
                  <c:v>0.536070120251365</c:v>
                </c:pt>
                <c:pt idx="5">
                  <c:v>0.489059644511766</c:v>
                </c:pt>
                <c:pt idx="6">
                  <c:v>0.443768446919593</c:v>
                </c:pt>
                <c:pt idx="7">
                  <c:v>0.401097061156799</c:v>
                </c:pt>
                <c:pt idx="8">
                  <c:v>0.362196380695865</c:v>
                </c:pt>
                <c:pt idx="9">
                  <c:v>0.327676464650351</c:v>
                </c:pt>
                <c:pt idx="10">
                  <c:v>0.297463104658121</c:v>
                </c:pt>
                <c:pt idx="11">
                  <c:v>0.271381386207241</c:v>
                </c:pt>
                <c:pt idx="12">
                  <c:v>0.24870057793832</c:v>
                </c:pt>
                <c:pt idx="13">
                  <c:v>0.229204232692805</c:v>
                </c:pt>
                <c:pt idx="14">
                  <c:v>0.212591085476928</c:v>
                </c:pt>
                <c:pt idx="15">
                  <c:v>0.198401268664082</c:v>
                </c:pt>
                <c:pt idx="16">
                  <c:v>0.186154717227669</c:v>
                </c:pt>
                <c:pt idx="17">
                  <c:v>0.17552766641872</c:v>
                </c:pt>
                <c:pt idx="18">
                  <c:v>0.166042391045897</c:v>
                </c:pt>
              </c:numCache>
            </c:numRef>
          </c:yVal>
          <c:smooth val="1"/>
        </c:ser>
        <c:ser>
          <c:idx val="3"/>
          <c:order val="6"/>
          <c:tx>
            <c:strRef>
              <c:f>cSi!$Q$22</c:f>
              <c:strCache>
                <c:ptCount val="1"/>
                <c:pt idx="0">
                  <c:v>1988</c:v>
                </c:pt>
              </c:strCache>
            </c:strRef>
          </c:tx>
          <c:marker>
            <c:symbol val="none"/>
          </c:marker>
          <c:dLbls>
            <c:dLbl>
              <c:idx val="0"/>
              <c:layout/>
              <c:dLblPos val="b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cSi!$Q$23</c:f>
              <c:numCache>
                <c:formatCode>General</c:formatCode>
                <c:ptCount val="1"/>
                <c:pt idx="0">
                  <c:v>198.0</c:v>
                </c:pt>
              </c:numCache>
            </c:numRef>
          </c:xVal>
          <c:yVal>
            <c:numRef>
              <c:f>cSi!$Q$24</c:f>
              <c:numCache>
                <c:formatCode>0.00</c:formatCode>
                <c:ptCount val="1"/>
                <c:pt idx="0">
                  <c:v>6.835009140767827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1676440"/>
        <c:axId val="-2114935128"/>
      </c:scatterChart>
      <c:scatterChart>
        <c:scatterStyle val="lineMarker"/>
        <c:varyColors val="0"/>
        <c:ser>
          <c:idx val="6"/>
          <c:order val="2"/>
          <c:tx>
            <c:strRef>
              <c:f>cSi!$A$13</c:f>
              <c:strCache>
                <c:ptCount val="1"/>
                <c:pt idx="0">
                  <c:v>Historic c-Si prices (Maycock)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rgbClr val="44AE7E"/>
              </a:solidFill>
              <a:ln w="12700">
                <a:solidFill>
                  <a:srgbClr val="B2B2B2"/>
                </a:solidFill>
                <a:prstDash val="solid"/>
              </a:ln>
            </c:spPr>
          </c:marker>
          <c:xVal>
            <c:numRef>
              <c:f>'PV capacity'!$E$8:$AW$8</c:f>
              <c:numCache>
                <c:formatCode>_-* #,##0_-;\-* #,##0_-;_-* "-"??_-;_-@_-</c:formatCode>
                <c:ptCount val="45"/>
                <c:pt idx="0">
                  <c:v>4.0</c:v>
                </c:pt>
                <c:pt idx="1">
                  <c:v>6.25</c:v>
                </c:pt>
                <c:pt idx="2">
                  <c:v>8.75</c:v>
                </c:pt>
                <c:pt idx="3">
                  <c:v>12.75</c:v>
                </c:pt>
                <c:pt idx="4" formatCode="_(* #,##0.00_);_(* \(#,##0.00\);_(* &quot;-&quot;??_);_(@_)">
                  <c:v>19.25</c:v>
                </c:pt>
                <c:pt idx="5">
                  <c:v>27.0</c:v>
                </c:pt>
                <c:pt idx="6">
                  <c:v>39.0</c:v>
                </c:pt>
                <c:pt idx="7">
                  <c:v>59.0</c:v>
                </c:pt>
                <c:pt idx="8">
                  <c:v>81.0</c:v>
                </c:pt>
                <c:pt idx="9">
                  <c:v>107.0</c:v>
                </c:pt>
                <c:pt idx="10">
                  <c:v>135.0</c:v>
                </c:pt>
                <c:pt idx="11">
                  <c:v>164.0</c:v>
                </c:pt>
                <c:pt idx="12">
                  <c:v>198.0</c:v>
                </c:pt>
                <c:pt idx="13">
                  <c:v>238.0</c:v>
                </c:pt>
                <c:pt idx="14">
                  <c:v>285.0</c:v>
                </c:pt>
                <c:pt idx="15">
                  <c:v>340.0</c:v>
                </c:pt>
                <c:pt idx="16">
                  <c:v>400.0</c:v>
                </c:pt>
                <c:pt idx="17">
                  <c:v>460.0</c:v>
                </c:pt>
                <c:pt idx="18">
                  <c:v>530.0</c:v>
                </c:pt>
                <c:pt idx="19">
                  <c:v>610.0</c:v>
                </c:pt>
                <c:pt idx="20">
                  <c:v>699.0</c:v>
                </c:pt>
                <c:pt idx="21">
                  <c:v>825.0</c:v>
                </c:pt>
                <c:pt idx="22">
                  <c:v>978.0</c:v>
                </c:pt>
                <c:pt idx="23">
                  <c:v>1179.0</c:v>
                </c:pt>
                <c:pt idx="24">
                  <c:v>1469.0</c:v>
                </c:pt>
                <c:pt idx="25">
                  <c:v>1860.0</c:v>
                </c:pt>
                <c:pt idx="26">
                  <c:v>2385.0</c:v>
                </c:pt>
                <c:pt idx="27">
                  <c:v>3075.0</c:v>
                </c:pt>
                <c:pt idx="28">
                  <c:v>3971.44</c:v>
                </c:pt>
                <c:pt idx="29">
                  <c:v>5344.321000000002</c:v>
                </c:pt>
                <c:pt idx="30">
                  <c:v>6523.505</c:v>
                </c:pt>
                <c:pt idx="31">
                  <c:v>8940.728999999987</c:v>
                </c:pt>
                <c:pt idx="32">
                  <c:v>14714.61953538461</c:v>
                </c:pt>
                <c:pt idx="33">
                  <c:v>20830.09778</c:v>
                </c:pt>
                <c:pt idx="34">
                  <c:v>36916.79325759823</c:v>
                </c:pt>
                <c:pt idx="35">
                  <c:v>63134.64710551514</c:v>
                </c:pt>
                <c:pt idx="36">
                  <c:v>91679.52338669677</c:v>
                </c:pt>
                <c:pt idx="37">
                  <c:v>130162.0233866968</c:v>
                </c:pt>
                <c:pt idx="38">
                  <c:v>175503.4650566603</c:v>
                </c:pt>
                <c:pt idx="39">
                  <c:v>233006.4305556798</c:v>
                </c:pt>
                <c:pt idx="40">
                  <c:v>297054.5590636212</c:v>
                </c:pt>
                <c:pt idx="41">
                  <c:v>364403.8939969593</c:v>
                </c:pt>
                <c:pt idx="42">
                  <c:v>435219.495676965</c:v>
                </c:pt>
                <c:pt idx="43">
                  <c:v>509674.67744097</c:v>
                </c:pt>
                <c:pt idx="44">
                  <c:v>587951.4182931754</c:v>
                </c:pt>
              </c:numCache>
            </c:numRef>
          </c:xVal>
          <c:yVal>
            <c:numRef>
              <c:f>cSi!$E$13:$AF$13</c:f>
              <c:numCache>
                <c:formatCode>0.00</c:formatCode>
                <c:ptCount val="28"/>
                <c:pt idx="0">
                  <c:v>79.37898089171902</c:v>
                </c:pt>
                <c:pt idx="1">
                  <c:v>59.8798798798799</c:v>
                </c:pt>
                <c:pt idx="2">
                  <c:v>41.31215469613259</c:v>
                </c:pt>
                <c:pt idx="3">
                  <c:v>30.85952380952378</c:v>
                </c:pt>
                <c:pt idx="4">
                  <c:v>25.34745762711865</c:v>
                </c:pt>
                <c:pt idx="5">
                  <c:v>19.93999999999999</c:v>
                </c:pt>
                <c:pt idx="6">
                  <c:v>17.92807192807193</c:v>
                </c:pt>
                <c:pt idx="7">
                  <c:v>15.16535819430814</c:v>
                </c:pt>
                <c:pt idx="8">
                  <c:v>13.52519379844962</c:v>
                </c:pt>
                <c:pt idx="9">
                  <c:v>12.59572400388728</c:v>
                </c:pt>
                <c:pt idx="10">
                  <c:v>10.12182741116751</c:v>
                </c:pt>
                <c:pt idx="11">
                  <c:v>7.684007707129075</c:v>
                </c:pt>
                <c:pt idx="12">
                  <c:v>6.835009140767827</c:v>
                </c:pt>
                <c:pt idx="13">
                  <c:v>7.553030303030303</c:v>
                </c:pt>
                <c:pt idx="14">
                  <c:v>8.102224123182207</c:v>
                </c:pt>
                <c:pt idx="15">
                  <c:v>7.871052631578948</c:v>
                </c:pt>
                <c:pt idx="16">
                  <c:v>7.362728062554302</c:v>
                </c:pt>
                <c:pt idx="17">
                  <c:v>7.29302925989673</c:v>
                </c:pt>
                <c:pt idx="18">
                  <c:v>6.564609053497938</c:v>
                </c:pt>
                <c:pt idx="19">
                  <c:v>5.962918660287037</c:v>
                </c:pt>
                <c:pt idx="20">
                  <c:v>6.310126582278476</c:v>
                </c:pt>
                <c:pt idx="21">
                  <c:v>6.598963317384372</c:v>
                </c:pt>
                <c:pt idx="22">
                  <c:v>6.575432811211872</c:v>
                </c:pt>
                <c:pt idx="23">
                  <c:v>5.547694753577107</c:v>
                </c:pt>
                <c:pt idx="24">
                  <c:v>5.315308453922317</c:v>
                </c:pt>
                <c:pt idx="25">
                  <c:v>5.53449643140365</c:v>
                </c:pt>
                <c:pt idx="26">
                  <c:v>4.985</c:v>
                </c:pt>
                <c:pt idx="27">
                  <c:v>4.431111111111113</c:v>
                </c:pt>
              </c:numCache>
            </c:numRef>
          </c:yVal>
          <c:smooth val="0"/>
        </c:ser>
        <c:ser>
          <c:idx val="4"/>
          <c:order val="3"/>
          <c:tx>
            <c:strRef>
              <c:f>cSi!$A$14</c:f>
              <c:strCache>
                <c:ptCount val="1"/>
                <c:pt idx="0">
                  <c:v>Chinese c-Si module prices (BNEF)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rgbClr val="44AE7E"/>
              </a:solidFill>
              <a:ln>
                <a:solidFill>
                  <a:srgbClr val="BFBDBE"/>
                </a:solidFill>
                <a:prstDash val="solid"/>
              </a:ln>
            </c:spPr>
          </c:marker>
          <c:dPt>
            <c:idx val="2"/>
            <c:marker>
              <c:spPr>
                <a:solidFill>
                  <a:srgbClr val="44AE7E"/>
                </a:solidFill>
                <a:ln w="12700">
                  <a:solidFill>
                    <a:srgbClr val="B2B2B2"/>
                  </a:solidFill>
                  <a:prstDash val="solid"/>
                </a:ln>
              </c:spPr>
            </c:marker>
            <c:bubble3D val="0"/>
          </c:dPt>
          <c:xVal>
            <c:numRef>
              <c:f>'PV capacity'!$E$8:$AW$8</c:f>
              <c:numCache>
                <c:formatCode>_-* #,##0_-;\-* #,##0_-;_-* "-"??_-;_-@_-</c:formatCode>
                <c:ptCount val="45"/>
                <c:pt idx="0">
                  <c:v>4.0</c:v>
                </c:pt>
                <c:pt idx="1">
                  <c:v>6.25</c:v>
                </c:pt>
                <c:pt idx="2">
                  <c:v>8.75</c:v>
                </c:pt>
                <c:pt idx="3">
                  <c:v>12.75</c:v>
                </c:pt>
                <c:pt idx="4" formatCode="_(* #,##0.00_);_(* \(#,##0.00\);_(* &quot;-&quot;??_);_(@_)">
                  <c:v>19.25</c:v>
                </c:pt>
                <c:pt idx="5">
                  <c:v>27.0</c:v>
                </c:pt>
                <c:pt idx="6">
                  <c:v>39.0</c:v>
                </c:pt>
                <c:pt idx="7">
                  <c:v>59.0</c:v>
                </c:pt>
                <c:pt idx="8">
                  <c:v>81.0</c:v>
                </c:pt>
                <c:pt idx="9">
                  <c:v>107.0</c:v>
                </c:pt>
                <c:pt idx="10">
                  <c:v>135.0</c:v>
                </c:pt>
                <c:pt idx="11">
                  <c:v>164.0</c:v>
                </c:pt>
                <c:pt idx="12">
                  <c:v>198.0</c:v>
                </c:pt>
                <c:pt idx="13">
                  <c:v>238.0</c:v>
                </c:pt>
                <c:pt idx="14">
                  <c:v>285.0</c:v>
                </c:pt>
                <c:pt idx="15">
                  <c:v>340.0</c:v>
                </c:pt>
                <c:pt idx="16">
                  <c:v>400.0</c:v>
                </c:pt>
                <c:pt idx="17">
                  <c:v>460.0</c:v>
                </c:pt>
                <c:pt idx="18">
                  <c:v>530.0</c:v>
                </c:pt>
                <c:pt idx="19">
                  <c:v>610.0</c:v>
                </c:pt>
                <c:pt idx="20">
                  <c:v>699.0</c:v>
                </c:pt>
                <c:pt idx="21">
                  <c:v>825.0</c:v>
                </c:pt>
                <c:pt idx="22">
                  <c:v>978.0</c:v>
                </c:pt>
                <c:pt idx="23">
                  <c:v>1179.0</c:v>
                </c:pt>
                <c:pt idx="24">
                  <c:v>1469.0</c:v>
                </c:pt>
                <c:pt idx="25">
                  <c:v>1860.0</c:v>
                </c:pt>
                <c:pt idx="26">
                  <c:v>2385.0</c:v>
                </c:pt>
                <c:pt idx="27">
                  <c:v>3075.0</c:v>
                </c:pt>
                <c:pt idx="28">
                  <c:v>3971.44</c:v>
                </c:pt>
                <c:pt idx="29">
                  <c:v>5344.321000000002</c:v>
                </c:pt>
                <c:pt idx="30">
                  <c:v>6523.505</c:v>
                </c:pt>
                <c:pt idx="31">
                  <c:v>8940.728999999987</c:v>
                </c:pt>
                <c:pt idx="32">
                  <c:v>14714.61953538461</c:v>
                </c:pt>
                <c:pt idx="33">
                  <c:v>20830.09778</c:v>
                </c:pt>
                <c:pt idx="34">
                  <c:v>36916.79325759823</c:v>
                </c:pt>
                <c:pt idx="35">
                  <c:v>63134.64710551514</c:v>
                </c:pt>
                <c:pt idx="36">
                  <c:v>91679.52338669677</c:v>
                </c:pt>
                <c:pt idx="37">
                  <c:v>130162.0233866968</c:v>
                </c:pt>
                <c:pt idx="38">
                  <c:v>175503.4650566603</c:v>
                </c:pt>
                <c:pt idx="39">
                  <c:v>233006.4305556798</c:v>
                </c:pt>
                <c:pt idx="40">
                  <c:v>297054.5590636212</c:v>
                </c:pt>
                <c:pt idx="41">
                  <c:v>364403.8939969593</c:v>
                </c:pt>
                <c:pt idx="42">
                  <c:v>435219.495676965</c:v>
                </c:pt>
                <c:pt idx="43">
                  <c:v>509674.67744097</c:v>
                </c:pt>
                <c:pt idx="44">
                  <c:v>587951.4182931754</c:v>
                </c:pt>
              </c:numCache>
            </c:numRef>
          </c:xVal>
          <c:yVal>
            <c:numRef>
              <c:f>cSi!$E$14:$AQ$14</c:f>
              <c:numCache>
                <c:formatCode>General</c:formatCode>
                <c:ptCount val="39"/>
                <c:pt idx="28" formatCode="0.00">
                  <c:v>4.353859174001356</c:v>
                </c:pt>
                <c:pt idx="29" formatCode="0.00">
                  <c:v>4.493345817727841</c:v>
                </c:pt>
                <c:pt idx="30" formatCode="0.00">
                  <c:v>4.709568913175471</c:v>
                </c:pt>
                <c:pt idx="31" formatCode="0.00">
                  <c:v>4.28173371104817</c:v>
                </c:pt>
                <c:pt idx="32" formatCode="0.00">
                  <c:v>4.495479372457874</c:v>
                </c:pt>
                <c:pt idx="33" formatCode="0.00">
                  <c:v>2.249294980259448</c:v>
                </c:pt>
                <c:pt idx="34" formatCode="0.00">
                  <c:v>1.907675040085516</c:v>
                </c:pt>
                <c:pt idx="35" formatCode="0.00">
                  <c:v>0.993894080996885</c:v>
                </c:pt>
                <c:pt idx="36" formatCode="0.00">
                  <c:v>0.6383991995998</c:v>
                </c:pt>
                <c:pt idx="37" formatCode="0.00">
                  <c:v>0.779609022556392</c:v>
                </c:pt>
                <c:pt idx="38" formatCode="0.00">
                  <c:v>0.69</c:v>
                </c:pt>
              </c:numCache>
            </c:numRef>
          </c:yVal>
          <c:smooth val="0"/>
        </c:ser>
        <c:ser>
          <c:idx val="0"/>
          <c:order val="4"/>
          <c:tx>
            <c:strRef>
              <c:f>'Log-scale'!$A$22</c:f>
              <c:strCache>
                <c:ptCount val="1"/>
                <c:pt idx="0">
                  <c:v>Li-ion EV battery prices (BNEF)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1"/>
            <c:spPr>
              <a:solidFill>
                <a:srgbClr val="49C0E6"/>
              </a:solidFill>
              <a:ln w="12700">
                <a:solidFill>
                  <a:srgbClr val="B2B2B2"/>
                </a:solidFill>
                <a:prstDash val="solid"/>
              </a:ln>
            </c:spPr>
          </c:marker>
          <c:xVal>
            <c:numRef>
              <c:f>'Log-scale'!$B$21:$H$21</c:f>
              <c:numCache>
                <c:formatCode>General</c:formatCode>
                <c:ptCount val="7"/>
                <c:pt idx="0">
                  <c:v>6312.0</c:v>
                </c:pt>
                <c:pt idx="1">
                  <c:v>7267.0</c:v>
                </c:pt>
                <c:pt idx="2">
                  <c:v>10929.0</c:v>
                </c:pt>
                <c:pt idx="3">
                  <c:v>14591.0</c:v>
                </c:pt>
                <c:pt idx="4">
                  <c:v>18253.0</c:v>
                </c:pt>
                <c:pt idx="5">
                  <c:v>22553.0</c:v>
                </c:pt>
              </c:numCache>
            </c:numRef>
          </c:xVal>
          <c:yVal>
            <c:numRef>
              <c:f>'Log-scale'!$B$26:$H$26</c:f>
              <c:numCache>
                <c:formatCode>0.00</c:formatCode>
                <c:ptCount val="7"/>
                <c:pt idx="0">
                  <c:v>1.082432160000001</c:v>
                </c:pt>
                <c:pt idx="1">
                  <c:v>0.865945728</c:v>
                </c:pt>
                <c:pt idx="2">
                  <c:v>0.74579575824</c:v>
                </c:pt>
                <c:pt idx="3">
                  <c:v>0.69492144672</c:v>
                </c:pt>
                <c:pt idx="4">
                  <c:v>0.64837686384</c:v>
                </c:pt>
                <c:pt idx="5">
                  <c:v>0.61482146688</c:v>
                </c:pt>
                <c:pt idx="6">
                  <c:v>0.5845133664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4272056"/>
        <c:axId val="-2101851432"/>
      </c:scatterChart>
      <c:valAx>
        <c:axId val="-2101676440"/>
        <c:scaling>
          <c:logBase val="10.0"/>
          <c:orientation val="minMax"/>
          <c:max val="1.0E7"/>
          <c:min val="1.0"/>
        </c:scaling>
        <c:delete val="0"/>
        <c:axPos val="b"/>
        <c:majorGridlines>
          <c:spPr>
            <a:ln w="3175">
              <a:solidFill>
                <a:srgbClr val="C0C0C0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>
                    <a:latin typeface="+mn-lt"/>
                  </a:defRPr>
                </a:pPr>
                <a:r>
                  <a:rPr lang="en-US" sz="1200" dirty="0">
                    <a:latin typeface="+mn-lt"/>
                  </a:rPr>
                  <a:t>Cumulative production (MW</a:t>
                </a:r>
                <a:r>
                  <a:rPr lang="en-US" sz="1200" dirty="0" smtClean="0">
                    <a:latin typeface="+mn-lt"/>
                  </a:rPr>
                  <a:t>, </a:t>
                </a:r>
                <a:r>
                  <a:rPr lang="en-US" sz="1200" dirty="0" err="1" smtClean="0">
                    <a:latin typeface="+mn-lt"/>
                  </a:rPr>
                  <a:t>MWh</a:t>
                </a:r>
                <a:r>
                  <a:rPr lang="en-US" sz="1200" dirty="0">
                    <a:latin typeface="+mn-lt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69921111930933"/>
              <c:y val="0.941364342142535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-2114935128"/>
        <c:crossesAt val="0.1"/>
        <c:crossBetween val="midCat"/>
      </c:valAx>
      <c:valAx>
        <c:axId val="-2114935128"/>
        <c:scaling>
          <c:logBase val="10.0"/>
          <c:orientation val="minMax"/>
          <c:max val="100.0"/>
          <c:min val="0.1"/>
        </c:scaling>
        <c:delete val="0"/>
        <c:axPos val="l"/>
        <c:majorGridlines>
          <c:spPr>
            <a:ln w="3175">
              <a:solidFill>
                <a:srgbClr val="C0C0C0"/>
              </a:solidFill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endParaRPr lang="en-US" dirty="0"/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-2101676440"/>
        <c:crosses val="autoZero"/>
        <c:crossBetween val="midCat"/>
      </c:valAx>
      <c:valAx>
        <c:axId val="-2101851432"/>
        <c:scaling>
          <c:logBase val="10.0"/>
          <c:orientation val="minMax"/>
          <c:max val="100.0"/>
          <c:min val="0.1"/>
        </c:scaling>
        <c:delete val="1"/>
        <c:axPos val="r"/>
        <c:numFmt formatCode="General" sourceLinked="0"/>
        <c:majorTickMark val="out"/>
        <c:minorTickMark val="none"/>
        <c:tickLblPos val="none"/>
        <c:crossAx val="-2104272056"/>
        <c:crosses val="max"/>
        <c:crossBetween val="midCat"/>
      </c:valAx>
      <c:valAx>
        <c:axId val="-2104272056"/>
        <c:scaling>
          <c:logBase val="10.0"/>
          <c:orientation val="minMax"/>
          <c:max val="1.0E7"/>
          <c:min val="1.0"/>
        </c:scaling>
        <c:delete val="1"/>
        <c:axPos val="t"/>
        <c:numFmt formatCode="#,##0" sourceLinked="0"/>
        <c:majorTickMark val="out"/>
        <c:minorTickMark val="none"/>
        <c:tickLblPos val="none"/>
        <c:crossAx val="-2101851432"/>
        <c:crosses val="max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0" i="0" u="none" strike="noStrike" baseline="0">
          <a:solidFill>
            <a:sysClr val="windowText" lastClr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0.35092</cdr:x>
      <cdr:y>0.1685</cdr:y>
    </cdr:from>
    <cdr:to>
      <cdr:x>0.60397</cdr:x>
      <cdr:y>0.33388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17482" y="642437"/>
          <a:ext cx="2031699" cy="6305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Crystalline</a:t>
          </a:r>
          <a:r>
            <a:rPr lang="en-US" sz="1400" baseline="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 Si </a:t>
          </a:r>
          <a:r>
            <a: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PV module 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0.46195</cdr:x>
      <cdr:y>0.71257</cdr:y>
    </cdr:from>
    <cdr:to>
      <cdr:x>0.6889</cdr:x>
      <cdr:y>0.75629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708924" y="2716801"/>
          <a:ext cx="1822147" cy="1666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Li-ion EV battery pack</a:t>
          </a:r>
          <a:endParaRPr lang="en-US" sz="14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D883D1-8E57-406B-8B40-70A17341F961}" type="datetimeFigureOut">
              <a:rPr lang="en-US"/>
              <a:pPr/>
              <a:t>10/21/15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61E20E-6844-4350-A5E7-2A49FF019A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1710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CED5EF-7C7D-44FA-8825-7C1CEEDDCCB2}" type="datetimeFigureOut">
              <a:rPr lang="en-US"/>
              <a:pPr/>
              <a:t>10/21/15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1BD07AF-B583-43A7-9528-5E7E7721E9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62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ECBD8-D423-B34F-A198-CB63E298B618}" type="slidenum">
              <a:rPr lang="en-JM" smtClean="0"/>
              <a:pPr>
                <a:defRPr/>
              </a:pPr>
              <a:t>1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00917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18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bg>
      <p:bgPr>
        <a:blipFill rotWithShape="1">
          <a:blip r:embed="rId2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09989"/>
            <a:ext cx="9223375" cy="826541"/>
          </a:xfrm>
          <a:prstGeom prst="rect">
            <a:avLst/>
          </a:prstGeom>
          <a:solidFill>
            <a:srgbClr val="E69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73529" y="322081"/>
            <a:ext cx="8551556" cy="818865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600" b="0" i="0" kern="1300" cap="all" spc="9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Sunburst.png"/>
          <p:cNvPicPr>
            <a:picLocks noChangeAspect="1"/>
          </p:cNvPicPr>
          <p:nvPr userDrawn="1"/>
        </p:nvPicPr>
        <p:blipFill>
          <a:blip r:embed="rId3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7867" y="-130817"/>
            <a:ext cx="2274225" cy="1705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307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629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smtClean="0"/>
              <a:t>Drag any picture onto slide to create background</a:t>
            </a:r>
          </a:p>
          <a:p>
            <a:r>
              <a:rPr lang="en-US" dirty="0" smtClean="0"/>
              <a:t>cover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09800"/>
            <a:ext cx="7772400" cy="990600"/>
          </a:xfrm>
        </p:spPr>
        <p:txBody>
          <a:bodyPr/>
          <a:lstStyle>
            <a:lvl1pPr>
              <a:defRPr sz="5400">
                <a:solidFill>
                  <a:srgbClr val="17375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JM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124200"/>
            <a:ext cx="6324600" cy="533400"/>
          </a:xfrm>
        </p:spPr>
        <p:txBody>
          <a:bodyPr/>
          <a:lstStyle>
            <a:lvl1pPr marL="0" indent="0" algn="l">
              <a:buNone/>
              <a:defRPr>
                <a:solidFill>
                  <a:srgbClr val="3EB1F0"/>
                </a:solidFill>
                <a:latin typeface="PT Sans Narrow"/>
                <a:cs typeface="PT Sans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10975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09989"/>
            <a:ext cx="9223375" cy="8265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73529" y="317665"/>
            <a:ext cx="8551556" cy="818865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600" b="0" i="0" kern="1300" cap="all" spc="9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err="1" smtClean="0"/>
              <a:t>dsfhd</a:t>
            </a:r>
            <a:r>
              <a:rPr lang="en-US" dirty="0" smtClean="0"/>
              <a:t>  </a:t>
            </a:r>
            <a:r>
              <a:rPr lang="en-US" dirty="0" err="1" smtClean="0"/>
              <a:t>skfdsf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9125131-2DF7-4C19-8E51-0F9A5ABFC64D}" type="datetime1">
              <a:rPr lang="en-US"/>
              <a:pPr/>
              <a:t>10/21/15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25725" y="635635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452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790FB6-828C-42B7-8DB6-4BAD25C042C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 descr="Sunburst.png"/>
          <p:cNvPicPr>
            <a:picLocks noChangeAspect="1"/>
          </p:cNvPicPr>
          <p:nvPr userDrawn="1"/>
        </p:nvPicPr>
        <p:blipFill>
          <a:blip r:embed="rId3" cstate="screen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860" y="4792722"/>
            <a:ext cx="2274225" cy="1705328"/>
          </a:xfrm>
          <a:prstGeom prst="rect">
            <a:avLst/>
          </a:prstGeom>
        </p:spPr>
      </p:pic>
      <p:sp>
        <p:nvSpPr>
          <p:cNvPr id="13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448187" y="4915046"/>
            <a:ext cx="6400800" cy="3127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 i="0" cap="all" spc="50">
                <a:solidFill>
                  <a:schemeClr val="bg1">
                    <a:lumMod val="10000"/>
                    <a:lumOff val="90000"/>
                  </a:schemeClr>
                </a:solidFill>
                <a:latin typeface="Helvetica Neue Light"/>
                <a:cs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Date, presenter, </a:t>
            </a:r>
            <a:r>
              <a:rPr lang="en-US" dirty="0" err="1" smtClean="0"/>
              <a:t>ect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1" name="Picture 10" descr="Sunburst.png"/>
          <p:cNvPicPr>
            <a:picLocks noChangeAspect="1"/>
          </p:cNvPicPr>
          <p:nvPr userDrawn="1"/>
        </p:nvPicPr>
        <p:blipFill>
          <a:blip r:embed="rId3" cstate="screen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7867" y="-130817"/>
            <a:ext cx="2274225" cy="17053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83203"/>
            <a:ext cx="9144000" cy="2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5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09989"/>
            <a:ext cx="9223375" cy="82654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73529" y="480951"/>
            <a:ext cx="8551556" cy="818865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600" b="0" i="0" kern="1300" cap="all" spc="9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9125131-2DF7-4C19-8E51-0F9A5ABFC64D}" type="datetime1">
              <a:rPr lang="en-US"/>
              <a:pPr/>
              <a:t>10/21/15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25725" y="635635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4523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790FB6-828C-42B7-8DB6-4BAD25C042C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 descr="Sunburst.png"/>
          <p:cNvPicPr>
            <a:picLocks noChangeAspect="1"/>
          </p:cNvPicPr>
          <p:nvPr userDrawn="1"/>
        </p:nvPicPr>
        <p:blipFill>
          <a:blip r:embed="rId3" cstate="screen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860" y="4792722"/>
            <a:ext cx="2274225" cy="1705328"/>
          </a:xfrm>
          <a:prstGeom prst="rect">
            <a:avLst/>
          </a:prstGeom>
        </p:spPr>
      </p:pic>
      <p:sp>
        <p:nvSpPr>
          <p:cNvPr id="13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448187" y="4915046"/>
            <a:ext cx="6400800" cy="3127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 i="0" cap="all" spc="50">
                <a:solidFill>
                  <a:schemeClr val="bg1">
                    <a:lumMod val="10000"/>
                    <a:lumOff val="90000"/>
                  </a:schemeClr>
                </a:solidFill>
                <a:latin typeface="Helvetica Neue Light"/>
                <a:cs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Date, presenter, </a:t>
            </a:r>
            <a:r>
              <a:rPr lang="en-US" dirty="0" err="1" smtClean="0"/>
              <a:t>ect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1" name="Picture 10" descr="Sunburst.png"/>
          <p:cNvPicPr>
            <a:picLocks noChangeAspect="1"/>
          </p:cNvPicPr>
          <p:nvPr userDrawn="1"/>
        </p:nvPicPr>
        <p:blipFill>
          <a:blip r:embed="rId3" cstate="screen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7867" y="-130817"/>
            <a:ext cx="2274225" cy="17053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83203"/>
            <a:ext cx="9144000" cy="2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96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09989"/>
            <a:ext cx="9223375" cy="826541"/>
          </a:xfrm>
          <a:prstGeom prst="rect">
            <a:avLst/>
          </a:prstGeom>
          <a:solidFill>
            <a:srgbClr val="4A73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73529" y="480951"/>
            <a:ext cx="8551556" cy="818865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600" b="0" i="0" kern="1300" cap="all" spc="9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1" name="Picture 10" descr="Sunburst.png"/>
          <p:cNvPicPr>
            <a:picLocks noChangeAspect="1"/>
          </p:cNvPicPr>
          <p:nvPr userDrawn="1"/>
        </p:nvPicPr>
        <p:blipFill>
          <a:blip r:embed="rId3" cstate="screen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7867" y="-130817"/>
            <a:ext cx="2274225" cy="17053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45143" y="95593"/>
            <a:ext cx="9144000" cy="21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1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09989"/>
            <a:ext cx="9223375" cy="826541"/>
          </a:xfrm>
          <a:prstGeom prst="rect">
            <a:avLst/>
          </a:prstGeom>
          <a:solidFill>
            <a:srgbClr val="68B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73529" y="480951"/>
            <a:ext cx="8551556" cy="818865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600" b="0" i="0" kern="1300" cap="all" spc="9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9125131-2DF7-4C19-8E51-0F9A5ABFC64D}" type="datetime1">
              <a:rPr lang="en-US"/>
              <a:pPr/>
              <a:t>10/21/15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25725" y="635635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8" name="Picture 7" descr="Sunburst.png"/>
          <p:cNvPicPr>
            <a:picLocks noChangeAspect="1"/>
          </p:cNvPicPr>
          <p:nvPr userDrawn="1"/>
        </p:nvPicPr>
        <p:blipFill>
          <a:blip r:embed="rId3" cstate="screen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860" y="4792722"/>
            <a:ext cx="2274225" cy="1705328"/>
          </a:xfrm>
          <a:prstGeom prst="rect">
            <a:avLst/>
          </a:prstGeom>
        </p:spPr>
      </p:pic>
      <p:sp>
        <p:nvSpPr>
          <p:cNvPr id="13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448187" y="4915046"/>
            <a:ext cx="6400800" cy="3127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 i="0" cap="all" spc="50">
                <a:solidFill>
                  <a:schemeClr val="bg1">
                    <a:lumMod val="10000"/>
                    <a:lumOff val="90000"/>
                  </a:schemeClr>
                </a:solidFill>
                <a:latin typeface="Helvetica Neue Light"/>
                <a:cs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Date, presenter, </a:t>
            </a:r>
            <a:r>
              <a:rPr lang="en-US" dirty="0" err="1" smtClean="0"/>
              <a:t>ect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1" name="Picture 10" descr="Sunburst.png"/>
          <p:cNvPicPr>
            <a:picLocks noChangeAspect="1"/>
          </p:cNvPicPr>
          <p:nvPr userDrawn="1"/>
        </p:nvPicPr>
        <p:blipFill>
          <a:blip r:embed="rId3" cstate="screen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7867" y="-130817"/>
            <a:ext cx="2274225" cy="1705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45143" y="127752"/>
            <a:ext cx="9144000" cy="18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42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09989"/>
            <a:ext cx="9223375" cy="826541"/>
          </a:xfrm>
          <a:prstGeom prst="rect">
            <a:avLst/>
          </a:prstGeom>
          <a:solidFill>
            <a:srgbClr val="E21D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73529" y="480951"/>
            <a:ext cx="8551556" cy="818865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600" b="0" i="0" kern="1300" cap="all" spc="9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9125131-2DF7-4C19-8E51-0F9A5ABFC64D}" type="datetime1">
              <a:rPr lang="en-US"/>
              <a:pPr/>
              <a:t>10/21/15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25725" y="635635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8" name="Picture 7" descr="Sunburst.png"/>
          <p:cNvPicPr>
            <a:picLocks noChangeAspect="1"/>
          </p:cNvPicPr>
          <p:nvPr userDrawn="1"/>
        </p:nvPicPr>
        <p:blipFill>
          <a:blip r:embed="rId3" cstate="screen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860" y="4792722"/>
            <a:ext cx="2274225" cy="1705328"/>
          </a:xfrm>
          <a:prstGeom prst="rect">
            <a:avLst/>
          </a:prstGeom>
        </p:spPr>
      </p:pic>
      <p:sp>
        <p:nvSpPr>
          <p:cNvPr id="13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448187" y="4915046"/>
            <a:ext cx="6400800" cy="3127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 i="0" cap="all" spc="50">
                <a:solidFill>
                  <a:schemeClr val="bg1">
                    <a:lumMod val="10000"/>
                    <a:lumOff val="90000"/>
                  </a:schemeClr>
                </a:solidFill>
                <a:latin typeface="Helvetica Neue Light"/>
                <a:cs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Date, presenter, </a:t>
            </a:r>
            <a:r>
              <a:rPr lang="en-US" dirty="0" err="1" smtClean="0"/>
              <a:t>ect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1" name="Picture 10" descr="Sunburst.png"/>
          <p:cNvPicPr>
            <a:picLocks noChangeAspect="1"/>
          </p:cNvPicPr>
          <p:nvPr userDrawn="1"/>
        </p:nvPicPr>
        <p:blipFill>
          <a:blip r:embed="rId3" cstate="screen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7867" y="-130817"/>
            <a:ext cx="2274225" cy="17053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39700" y="63433"/>
            <a:ext cx="9144000" cy="2465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2715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09989"/>
            <a:ext cx="9223375" cy="826541"/>
          </a:xfrm>
          <a:prstGeom prst="rect">
            <a:avLst/>
          </a:prstGeom>
          <a:solidFill>
            <a:srgbClr val="E69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73529" y="480951"/>
            <a:ext cx="8551556" cy="818865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600" b="0" i="0" kern="1300" cap="all" spc="9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9125131-2DF7-4C19-8E51-0F9A5ABFC64D}" type="datetime1">
              <a:rPr lang="en-US"/>
              <a:pPr/>
              <a:t>10/21/15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25725" y="635635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8" name="Picture 7" descr="Sunburst.png"/>
          <p:cNvPicPr>
            <a:picLocks noChangeAspect="1"/>
          </p:cNvPicPr>
          <p:nvPr userDrawn="1"/>
        </p:nvPicPr>
        <p:blipFill>
          <a:blip r:embed="rId3" cstate="screen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860" y="4792722"/>
            <a:ext cx="2274225" cy="1705328"/>
          </a:xfrm>
          <a:prstGeom prst="rect">
            <a:avLst/>
          </a:prstGeom>
        </p:spPr>
      </p:pic>
      <p:sp>
        <p:nvSpPr>
          <p:cNvPr id="13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448187" y="4915046"/>
            <a:ext cx="6400800" cy="3127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 i="0" cap="all" spc="50">
                <a:solidFill>
                  <a:schemeClr val="bg1">
                    <a:lumMod val="10000"/>
                    <a:lumOff val="90000"/>
                  </a:schemeClr>
                </a:solidFill>
                <a:latin typeface="Helvetica Neue Light"/>
                <a:cs typeface="Helvetica Neue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Date, presenter, </a:t>
            </a:r>
            <a:r>
              <a:rPr lang="en-US" dirty="0" err="1" smtClean="0"/>
              <a:t>ect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1" name="Picture 10" descr="Sunburst.png"/>
          <p:cNvPicPr>
            <a:picLocks noChangeAspect="1"/>
          </p:cNvPicPr>
          <p:nvPr userDrawn="1"/>
        </p:nvPicPr>
        <p:blipFill>
          <a:blip r:embed="rId3" cstate="screen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7867" y="-130817"/>
            <a:ext cx="2274225" cy="1705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307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760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29778" y="327015"/>
            <a:ext cx="8551556" cy="818865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2600" b="0" i="0" kern="1300" cap="all" spc="9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Picture 7" descr="Sunburst.png"/>
          <p:cNvPicPr>
            <a:picLocks noChangeAspect="1"/>
          </p:cNvPicPr>
          <p:nvPr userDrawn="1"/>
        </p:nvPicPr>
        <p:blipFill>
          <a:blip r:embed="rId3" cstate="screen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860" y="4792722"/>
            <a:ext cx="2274225" cy="1705328"/>
          </a:xfrm>
          <a:prstGeom prst="rect">
            <a:avLst/>
          </a:prstGeom>
        </p:spPr>
      </p:pic>
      <p:pic>
        <p:nvPicPr>
          <p:cNvPr id="11" name="Picture 10" descr="Sunburst.png"/>
          <p:cNvPicPr>
            <a:picLocks noChangeAspect="1"/>
          </p:cNvPicPr>
          <p:nvPr userDrawn="1"/>
        </p:nvPicPr>
        <p:blipFill>
          <a:blip r:embed="rId3" cstate="screen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7867" y="-130817"/>
            <a:ext cx="2274225" cy="17053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/>
          <a:srcRect l="21214" t="-44473" b="-1"/>
          <a:stretch/>
        </p:blipFill>
        <p:spPr>
          <a:xfrm>
            <a:off x="105830" y="-130816"/>
            <a:ext cx="9038170" cy="42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35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47"/>
            <a:ext cx="8228707" cy="4525119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773418" y="6563320"/>
            <a:ext cx="187523" cy="196453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/>
            </a:lvl1pPr>
          </a:lstStyle>
          <a:p>
            <a:fld id="{A8B1AEB9-F821-364E-8A54-C2BF56AA95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3866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1463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6" r:id="rId2"/>
    <p:sldLayoutId id="2147483865" r:id="rId3"/>
    <p:sldLayoutId id="2147483867" r:id="rId4"/>
    <p:sldLayoutId id="2147483868" r:id="rId5"/>
    <p:sldLayoutId id="2147483869" r:id="rId6"/>
    <p:sldLayoutId id="2147483870" r:id="rId7"/>
    <p:sldLayoutId id="2147483872" r:id="rId8"/>
    <p:sldLayoutId id="2147483871" r:id="rId9"/>
    <p:sldLayoutId id="2147483874" r:id="rId10"/>
    <p:sldLayoutId id="2147483875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1900" b="0" i="0" kern="1200" cap="small">
          <a:solidFill>
            <a:schemeClr val="tx1"/>
          </a:solidFill>
          <a:latin typeface="Helvetica Neue Light"/>
          <a:ea typeface="ＭＳ Ｐゴシック" charset="-128"/>
          <a:cs typeface="Helvetica Neue Light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Optima" charset="0"/>
          <a:ea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Optima" charset="0"/>
          <a:ea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Optima" charset="0"/>
          <a:ea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1900" b="1">
          <a:solidFill>
            <a:schemeClr val="tx1"/>
          </a:solidFill>
          <a:latin typeface="Optima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Optima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Optima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Optima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Optima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Helvetica Neue"/>
          <a:ea typeface="ＭＳ Ｐゴシック" charset="-128"/>
          <a:cs typeface="Helvetica Neue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Helvetica Neue"/>
          <a:ea typeface="ＭＳ Ｐゴシック" charset="-128"/>
          <a:cs typeface="Helvetica Neue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200" kern="1200">
          <a:solidFill>
            <a:schemeClr val="tx1"/>
          </a:solidFill>
          <a:latin typeface="Helvetica Neue"/>
          <a:ea typeface="ＭＳ Ｐゴシック" charset="-128"/>
          <a:cs typeface="Helvetica Neue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100" kern="1200">
          <a:solidFill>
            <a:schemeClr val="tx1"/>
          </a:solidFill>
          <a:latin typeface="Helvetica Neue"/>
          <a:ea typeface="ＭＳ Ｐゴシック" charset="-128"/>
          <a:cs typeface="Helvetica Neue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100" kern="1200">
          <a:solidFill>
            <a:schemeClr val="tx1"/>
          </a:solidFill>
          <a:latin typeface="Helvetica Neue"/>
          <a:ea typeface="ＭＳ Ｐゴシック" charset="-128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gif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hutterstock_13693007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1950"/>
            <a:ext cx="9144000" cy="758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1905000"/>
            <a:ext cx="8059738" cy="35052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1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72BF4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2133600"/>
            <a:ext cx="7772400" cy="990600"/>
          </a:xfrm>
        </p:spPr>
        <p:txBody>
          <a:bodyPr rtlCol="0">
            <a:noAutofit/>
          </a:bodyPr>
          <a:lstStyle/>
          <a:p>
            <a:pPr algn="l" eaLnBrk="1" fontAlgn="auto" hangingPunct="1">
              <a:lnSpc>
                <a:spcPts val="2800"/>
              </a:lnSpc>
              <a:spcAft>
                <a:spcPts val="0"/>
              </a:spcAft>
              <a:defRPr/>
            </a:pPr>
            <a:r>
              <a:rPr lang="en-JM" sz="2800" dirty="0" smtClean="0">
                <a:solidFill>
                  <a:srgbClr val="002257"/>
                </a:solidFill>
                <a:latin typeface="Arial"/>
                <a:ea typeface="+mj-ea"/>
                <a:cs typeface="Arial"/>
              </a:rPr>
              <a:t>Risk and Resilience for the Grid:</a:t>
            </a:r>
            <a:br>
              <a:rPr lang="en-JM" sz="2800" dirty="0" smtClean="0">
                <a:solidFill>
                  <a:srgbClr val="002257"/>
                </a:solidFill>
                <a:latin typeface="Arial"/>
                <a:ea typeface="+mj-ea"/>
                <a:cs typeface="Arial"/>
              </a:rPr>
            </a:br>
            <a:r>
              <a:rPr lang="en-JM" sz="2800" dirty="0" smtClean="0">
                <a:solidFill>
                  <a:srgbClr val="002257"/>
                </a:solidFill>
                <a:latin typeface="Arial"/>
                <a:ea typeface="+mj-ea"/>
                <a:cs typeface="Arial"/>
              </a:rPr>
              <a:t>Thresholds and Tipping Points</a:t>
            </a:r>
            <a:endParaRPr lang="en-JM" sz="2800" dirty="0">
              <a:solidFill>
                <a:srgbClr val="002257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124200"/>
            <a:ext cx="7163073" cy="5334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JM" sz="2400" dirty="0" smtClean="0">
                <a:latin typeface="Arial"/>
                <a:ea typeface="+mn-ea"/>
                <a:cs typeface="Arial"/>
              </a:rPr>
              <a:t>James Newcomb</a:t>
            </a:r>
            <a:endParaRPr lang="en-JM" sz="2400" dirty="0" smtClean="0">
              <a:latin typeface="Arial"/>
              <a:ea typeface="+mn-ea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JM" b="1" dirty="0" smtClean="0">
                <a:solidFill>
                  <a:srgbClr val="002257"/>
                </a:solidFill>
                <a:latin typeface="Arial"/>
                <a:cs typeface="Arial"/>
              </a:rPr>
              <a:t>Understanding Risk</a:t>
            </a:r>
            <a:r>
              <a:rPr lang="en-JM" b="1" dirty="0">
                <a:solidFill>
                  <a:srgbClr val="002257"/>
                </a:solidFill>
                <a:latin typeface="Arial"/>
                <a:cs typeface="Arial"/>
              </a:rPr>
              <a:t>;</a:t>
            </a:r>
            <a:r>
              <a:rPr lang="en-JM" b="1" dirty="0" smtClean="0">
                <a:solidFill>
                  <a:srgbClr val="002257"/>
                </a:solidFill>
                <a:latin typeface="Arial"/>
                <a:cs typeface="Arial"/>
              </a:rPr>
              <a:t> Boulder CO, October 2015</a:t>
            </a:r>
            <a:endParaRPr lang="en-JM" sz="1600" dirty="0">
              <a:solidFill>
                <a:srgbClr val="002257"/>
              </a:solidFill>
              <a:latin typeface="Arial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endParaRPr lang="en-JM" sz="2700" dirty="0" smtClean="0">
              <a:latin typeface="Arial"/>
              <a:ea typeface="+mn-ea"/>
              <a:cs typeface="Arial"/>
            </a:endParaRP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JM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9" name="Shape 6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3981175"/>
            <a:ext cx="2413347" cy="1276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019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Integration of </a:t>
            </a:r>
            <a:r>
              <a:rPr lang="en-US" sz="2000" b="1" dirty="0" smtClean="0"/>
              <a:t>clean distributed electricity supply</a:t>
            </a:r>
            <a:r>
              <a:rPr lang="en-US" sz="2000" dirty="0" smtClean="0"/>
              <a:t> resources into the grid can be done in ways that significantly enhances resilience</a:t>
            </a:r>
          </a:p>
          <a:p>
            <a:r>
              <a:rPr lang="en-US" sz="2000" b="1" dirty="0" smtClean="0"/>
              <a:t>Community </a:t>
            </a:r>
            <a:r>
              <a:rPr lang="en-US" sz="2000" b="1" dirty="0" err="1" smtClean="0"/>
              <a:t>microgrids</a:t>
            </a:r>
            <a:r>
              <a:rPr lang="en-US" sz="2000" dirty="0" smtClean="0"/>
              <a:t> offer options for providing </a:t>
            </a:r>
            <a:r>
              <a:rPr lang="en-US" sz="2000" dirty="0" err="1" smtClean="0"/>
              <a:t>islandable</a:t>
            </a:r>
            <a:r>
              <a:rPr lang="en-US" sz="2000" dirty="0" smtClean="0"/>
              <a:t> power supply for critical facilities</a:t>
            </a:r>
          </a:p>
          <a:p>
            <a:r>
              <a:rPr lang="en-US" sz="2000" dirty="0" smtClean="0"/>
              <a:t>Integration of distributed power generation with </a:t>
            </a:r>
            <a:r>
              <a:rPr lang="en-US" sz="2000" b="1" dirty="0" smtClean="0"/>
              <a:t>electrification of transportation </a:t>
            </a:r>
            <a:r>
              <a:rPr lang="en-US" sz="2000" dirty="0" smtClean="0"/>
              <a:t>diversifies transportation system risks</a:t>
            </a:r>
          </a:p>
          <a:p>
            <a:r>
              <a:rPr lang="en-US" sz="2000" dirty="0" smtClean="0"/>
              <a:t>Distributed energy resource deployment can </a:t>
            </a:r>
            <a:r>
              <a:rPr lang="en-US" sz="2000" b="1" dirty="0" smtClean="0"/>
              <a:t>accelerate carbon emissions reductions</a:t>
            </a:r>
          </a:p>
          <a:p>
            <a:r>
              <a:rPr lang="en-US" sz="2000" b="1" dirty="0" smtClean="0"/>
              <a:t>Efficiency and demand response</a:t>
            </a:r>
            <a:r>
              <a:rPr lang="en-US" sz="2000" dirty="0" smtClean="0"/>
              <a:t> make the local grid more adaptable and resilient in </a:t>
            </a:r>
            <a:r>
              <a:rPr lang="en-US" sz="2000" dirty="0"/>
              <a:t> </a:t>
            </a:r>
            <a:r>
              <a:rPr lang="en-US" sz="2000" dirty="0" smtClean="0"/>
              <a:t>the face of extreme weather events</a:t>
            </a:r>
          </a:p>
          <a:p>
            <a:r>
              <a:rPr lang="en-US" sz="2000" dirty="0" smtClean="0"/>
              <a:t>Distributed power supply resources can support </a:t>
            </a:r>
            <a:r>
              <a:rPr lang="en-US" sz="2000" b="1" dirty="0" smtClean="0"/>
              <a:t>emergency communications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infrastructure planning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91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Fort Collins: </a:t>
            </a:r>
            <a:r>
              <a:rPr lang="en-US" dirty="0"/>
              <a:t>R</a:t>
            </a:r>
            <a:r>
              <a:rPr lang="en-US" dirty="0" smtClean="0"/>
              <a:t>esilience and Climate </a:t>
            </a:r>
            <a:r>
              <a:rPr lang="en-US" dirty="0" err="1" smtClean="0"/>
              <a:t>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90FB6-828C-42B7-8DB6-4BAD25C042C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 descr="shutterstock_22143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7629"/>
            <a:ext cx="9144000" cy="532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25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Resilience and the electric Power grid</a:t>
            </a:r>
            <a:endParaRPr lang="en-US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How should we think about thresholds of risk for the electricity system?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How can local communities mitigate </a:t>
            </a:r>
            <a:r>
              <a:rPr lang="en-US" sz="2000" dirty="0"/>
              <a:t>the risk of grid outages</a:t>
            </a:r>
            <a:r>
              <a:rPr lang="en-US" sz="2000" dirty="0" smtClean="0"/>
              <a:t>? What are the thresholds of response?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How does electricity system planning link to other resilient system considerations?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12392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626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Risks to grid security are diverse, with effects at widely varying scales; some small and frequent, others large and infrequent. </a:t>
            </a:r>
          </a:p>
          <a:p>
            <a:endParaRPr lang="en-US" sz="2000" b="1" dirty="0"/>
          </a:p>
          <a:p>
            <a:r>
              <a:rPr lang="en-US" sz="2000" b="1" dirty="0" smtClean="0"/>
              <a:t>Severe weather </a:t>
            </a:r>
            <a:r>
              <a:rPr lang="en-US" sz="2000" dirty="0" smtClean="0"/>
              <a:t>or </a:t>
            </a:r>
            <a:r>
              <a:rPr lang="en-US" sz="2000" b="1" dirty="0" smtClean="0"/>
              <a:t>fire</a:t>
            </a:r>
            <a:r>
              <a:rPr lang="en-US" sz="2000" dirty="0" smtClean="0"/>
              <a:t> events: ice and wind storms, hurricanes, tornadoes, heavy snows, wildfires</a:t>
            </a:r>
          </a:p>
          <a:p>
            <a:r>
              <a:rPr lang="en-US" sz="2000" b="1" dirty="0"/>
              <a:t>Geomagnetic disturbances </a:t>
            </a:r>
            <a:r>
              <a:rPr lang="en-US" sz="2000" dirty="0"/>
              <a:t>(GMD</a:t>
            </a:r>
            <a:r>
              <a:rPr lang="en-US" sz="2000" dirty="0" smtClean="0"/>
              <a:t>): solar flare damage to transmission grid and extra high-voltage transformers</a:t>
            </a:r>
            <a:endParaRPr lang="en-US" sz="2000" dirty="0"/>
          </a:p>
          <a:p>
            <a:r>
              <a:rPr lang="en-US" sz="2000" b="1" dirty="0"/>
              <a:t>Electromagnetic </a:t>
            </a:r>
            <a:r>
              <a:rPr lang="en-US" sz="2000" b="1" dirty="0" smtClean="0"/>
              <a:t>pulse </a:t>
            </a:r>
            <a:r>
              <a:rPr lang="en-US" sz="2000" dirty="0" smtClean="0"/>
              <a:t>(EMP): high altitude nuclear explosion or other </a:t>
            </a:r>
            <a:r>
              <a:rPr lang="en-US" sz="2000" dirty="0" smtClean="0"/>
              <a:t>weaponized</a:t>
            </a:r>
            <a:r>
              <a:rPr lang="en-US" sz="2000" dirty="0" smtClean="0"/>
              <a:t> magnetic pulse device </a:t>
            </a:r>
          </a:p>
          <a:p>
            <a:r>
              <a:rPr lang="en-US" sz="2000" b="1" dirty="0" smtClean="0"/>
              <a:t>Physical attack</a:t>
            </a:r>
            <a:r>
              <a:rPr lang="en-US" sz="2000" dirty="0" smtClean="0"/>
              <a:t>: substation and transmission line vulnerabilities, large-scale power plants (e.g., Metcalf substation)</a:t>
            </a:r>
          </a:p>
          <a:p>
            <a:r>
              <a:rPr lang="en-US" sz="2000" b="1" dirty="0" smtClean="0"/>
              <a:t>Cyber threats</a:t>
            </a:r>
            <a:r>
              <a:rPr lang="en-US" sz="2000" dirty="0" smtClean="0"/>
              <a:t>: attacks on SCADA systems and industrial control systems </a:t>
            </a:r>
          </a:p>
          <a:p>
            <a:r>
              <a:rPr lang="en-US" sz="2000" b="1" dirty="0" smtClean="0"/>
              <a:t>Operational accidents</a:t>
            </a:r>
            <a:r>
              <a:rPr lang="en-US" sz="2000" dirty="0" smtClean="0"/>
              <a:t>: utility operations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Brittle Power: Risks to the Power Grid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5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1"/>
          <p:cNvSpPr>
            <a:spLocks/>
          </p:cNvSpPr>
          <p:nvPr/>
        </p:nvSpPr>
        <p:spPr bwMode="auto">
          <a:xfrm>
            <a:off x="0" y="98226"/>
            <a:ext cx="9197578" cy="982266"/>
          </a:xfrm>
          <a:prstGeom prst="rect">
            <a:avLst/>
          </a:prstGeom>
          <a:solidFill>
            <a:srgbClr val="004080">
              <a:alpha val="81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 cap="flat">
                <a:solidFill>
                  <a:srgbClr val="FFFFFF">
                    <a:alpha val="81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321469"/>
            <a:ext cx="8920758" cy="83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26788" tIns="26788" rIns="26788" bIns="26788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r>
              <a:rPr lang="en-US" sz="3100" dirty="0"/>
              <a:t>     Risk and Resilience</a:t>
            </a:r>
          </a:p>
          <a:p>
            <a:endParaRPr lang="en-US" dirty="0"/>
          </a:p>
        </p:txBody>
      </p:sp>
      <p:pic>
        <p:nvPicPr>
          <p:cNvPr id="10" name="Picture 9" descr="sdg&amp;eSandyblackou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609" y="0"/>
            <a:ext cx="10506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Metcalf Substation Attack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7118" y="5451766"/>
            <a:ext cx="7723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"Destroy nine interconnection substations and a transformer manufacturer and the entire United States grid would be down for at least 18 months, probably </a:t>
            </a:r>
            <a:r>
              <a:rPr lang="en-US" dirty="0" smtClean="0"/>
              <a:t>longer.”   </a:t>
            </a:r>
          </a:p>
          <a:p>
            <a:r>
              <a:rPr lang="en-US" dirty="0"/>
              <a:t>	</a:t>
            </a:r>
            <a:r>
              <a:rPr lang="en-US" dirty="0" smtClean="0"/>
              <a:t>					Federal Energy Regulatory Commission 2013</a:t>
            </a:r>
            <a:endParaRPr lang="en-US" dirty="0"/>
          </a:p>
        </p:txBody>
      </p:sp>
      <p:pic>
        <p:nvPicPr>
          <p:cNvPr id="8" name="Picture 7" descr="metcalf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9" y="1331014"/>
            <a:ext cx="3797334" cy="2594257"/>
          </a:xfrm>
          <a:prstGeom prst="rect">
            <a:avLst/>
          </a:prstGeom>
        </p:spPr>
      </p:pic>
      <p:pic>
        <p:nvPicPr>
          <p:cNvPr id="9" name="Picture 8" descr="metcalf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957" y="2116944"/>
            <a:ext cx="4628128" cy="320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94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4572" b="4572"/>
          <a:stretch>
            <a:fillRect/>
          </a:stretch>
        </p:blipFill>
        <p:spPr>
          <a:xfrm>
            <a:off x="4767262" y="1600200"/>
            <a:ext cx="3571875" cy="45259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Probability High consequence events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9947" y="1600200"/>
            <a:ext cx="32971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“Historical </a:t>
            </a:r>
            <a:r>
              <a:rPr lang="en-US" sz="1600" dirty="0" err="1"/>
              <a:t>auroral</a:t>
            </a:r>
            <a:r>
              <a:rPr lang="en-US" sz="1600" dirty="0"/>
              <a:t> records suggest a return period of 50 years for Quebec-level storms and 150 years for very extreme storms, such as the Carrington Event that occurred 154 years </a:t>
            </a:r>
            <a:r>
              <a:rPr lang="en-US" sz="1600" dirty="0" smtClean="0"/>
              <a:t>ago… </a:t>
            </a:r>
          </a:p>
          <a:p>
            <a:endParaRPr lang="en-US" sz="1600" b="1" dirty="0"/>
          </a:p>
          <a:p>
            <a:r>
              <a:rPr lang="en-US" sz="1600" b="1" dirty="0" smtClean="0"/>
              <a:t>“The </a:t>
            </a:r>
            <a:r>
              <a:rPr lang="en-US" sz="1600" b="1" dirty="0"/>
              <a:t>total U.S. population at risk of extended power outage from a Carrington-level storm is between 20-40 million, with durations of 16 days to 1-2 years. </a:t>
            </a:r>
            <a:endParaRPr lang="en-US" sz="1600" b="1" dirty="0" smtClean="0"/>
          </a:p>
          <a:p>
            <a:endParaRPr lang="en-US" sz="1600" b="1" dirty="0"/>
          </a:p>
          <a:p>
            <a:r>
              <a:rPr lang="en-US" sz="1600" dirty="0" smtClean="0"/>
              <a:t>“The </a:t>
            </a:r>
            <a:r>
              <a:rPr lang="en-US" sz="1600" dirty="0"/>
              <a:t>total economic cost for such a scenario is estimated at $0.6-2.6 </a:t>
            </a:r>
            <a:r>
              <a:rPr lang="en-US" sz="1600" dirty="0" smtClean="0"/>
              <a:t>trillion.”</a:t>
            </a:r>
          </a:p>
          <a:p>
            <a:endParaRPr lang="en-US" sz="1600" dirty="0"/>
          </a:p>
          <a:p>
            <a:r>
              <a:rPr lang="en-US" sz="1600" dirty="0" smtClean="0"/>
              <a:t>			        Lloyds,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36791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 smtClean="0"/>
              <a:t>Microgrids</a:t>
            </a:r>
            <a:r>
              <a:rPr lang="en-US" sz="2400" dirty="0" smtClean="0"/>
              <a:t> and distributed Energy Resources provide “</a:t>
            </a:r>
            <a:r>
              <a:rPr lang="en-US" sz="2400" dirty="0" err="1" smtClean="0"/>
              <a:t>islandable</a:t>
            </a:r>
            <a:r>
              <a:rPr lang="en-US" sz="2400" dirty="0" smtClean="0"/>
              <a:t>” power supply</a:t>
            </a:r>
            <a:endParaRPr lang="en-US" sz="2400" dirty="0"/>
          </a:p>
        </p:txBody>
      </p:sp>
      <p:pic>
        <p:nvPicPr>
          <p:cNvPr id="7" name="Picture 6" descr="Microgrids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7" y="1346614"/>
            <a:ext cx="4873431" cy="3245695"/>
          </a:xfrm>
          <a:prstGeom prst="rect">
            <a:avLst/>
          </a:prstGeom>
        </p:spPr>
      </p:pic>
      <p:pic>
        <p:nvPicPr>
          <p:cNvPr id="8" name="Picture 7" descr="Microgrid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959" y="3323471"/>
            <a:ext cx="5445126" cy="319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0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3529" y="289308"/>
            <a:ext cx="8551556" cy="818865"/>
          </a:xfrm>
        </p:spPr>
        <p:txBody>
          <a:bodyPr/>
          <a:lstStyle/>
          <a:p>
            <a:r>
              <a:rPr lang="en-US" sz="2400" dirty="0" smtClean="0"/>
              <a:t>Costs of Distributed Resources are Declining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77313" y="6494146"/>
            <a:ext cx="27127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 smtClean="0"/>
              <a:t>Source</a:t>
            </a:r>
            <a:r>
              <a:rPr lang="en-US" sz="900" dirty="0" smtClean="0"/>
              <a:t>: Bloomberg New Energy Finance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313" y="1483333"/>
            <a:ext cx="7924605" cy="4666692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805837" y="1766792"/>
            <a:ext cx="6393432" cy="56630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FF"/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algn="r"/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Levelized Cost of Electricity </a:t>
            </a:r>
          </a:p>
          <a:p>
            <a:pPr algn="r"/>
            <a:r>
              <a:rPr lang="en-US" sz="1600" dirty="0" smtClean="0">
                <a:solidFill>
                  <a:schemeClr val="tx1"/>
                </a:solidFill>
                <a:latin typeface="+mn-lt"/>
              </a:rPr>
              <a:t>Select Technologies ($/MWH)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8162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Solar PV and Battery storage: New options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3557185"/>
              </p:ext>
            </p:extLst>
          </p:nvPr>
        </p:nvGraphicFramePr>
        <p:xfrm>
          <a:off x="574770" y="1680425"/>
          <a:ext cx="8350315" cy="4489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104" y="3294807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Historical </a:t>
            </a:r>
            <a:r>
              <a:rPr lang="en-US" sz="1200" dirty="0" smtClean="0">
                <a:latin typeface="Arial"/>
                <a:cs typeface="Arial"/>
              </a:rPr>
              <a:t>prices </a:t>
            </a:r>
            <a:r>
              <a:rPr lang="en-US" sz="1200" dirty="0">
                <a:latin typeface="Arial"/>
                <a:cs typeface="Arial"/>
              </a:rPr>
              <a:t>(USD/W, USD/</a:t>
            </a:r>
            <a:r>
              <a:rPr lang="en-US" sz="1200" dirty="0" err="1">
                <a:latin typeface="Arial"/>
                <a:cs typeface="Arial"/>
              </a:rPr>
              <a:t>Wh</a:t>
            </a:r>
            <a:r>
              <a:rPr lang="en-US" sz="1200" dirty="0">
                <a:latin typeface="Arial"/>
                <a:cs typeface="Arial"/>
              </a:rPr>
              <a:t>)</a:t>
            </a:r>
          </a:p>
          <a:p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423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RMI Color Palette">
      <a:dk1>
        <a:srgbClr val="262626"/>
      </a:dk1>
      <a:lt1>
        <a:sysClr val="window" lastClr="FFFFFF"/>
      </a:lt1>
      <a:dk2>
        <a:srgbClr val="385B71"/>
      </a:dk2>
      <a:lt2>
        <a:srgbClr val="F3EFE4"/>
      </a:lt2>
      <a:accent1>
        <a:srgbClr val="75AAC9"/>
      </a:accent1>
      <a:accent2>
        <a:srgbClr val="BABDDA"/>
      </a:accent2>
      <a:accent3>
        <a:srgbClr val="547237"/>
      </a:accent3>
      <a:accent4>
        <a:srgbClr val="ED9B1E"/>
      </a:accent4>
      <a:accent5>
        <a:srgbClr val="721713"/>
      </a:accent5>
      <a:accent6>
        <a:srgbClr val="9E201B"/>
      </a:accent6>
      <a:hlink>
        <a:srgbClr val="4950C9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NEF 2011">
    <a:dk1>
      <a:srgbClr val="000000"/>
    </a:dk1>
    <a:lt1>
      <a:srgbClr val="FFFFFF"/>
    </a:lt1>
    <a:dk2>
      <a:srgbClr val="FFFFFF"/>
    </a:dk2>
    <a:lt2>
      <a:srgbClr val="FFFFFF"/>
    </a:lt2>
    <a:accent1>
      <a:srgbClr val="44AE7E"/>
    </a:accent1>
    <a:accent2>
      <a:srgbClr val="BFBDBE"/>
    </a:accent2>
    <a:accent3>
      <a:srgbClr val="49C0E6"/>
    </a:accent3>
    <a:accent4>
      <a:srgbClr val="312F2F"/>
    </a:accent4>
    <a:accent5>
      <a:srgbClr val="8CCEAD"/>
    </a:accent5>
    <a:accent6>
      <a:srgbClr val="666769"/>
    </a:accent6>
    <a:hlink>
      <a:srgbClr val="44AE7E"/>
    </a:hlink>
    <a:folHlink>
      <a:srgbClr val="49C0E6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79069</TotalTime>
  <Words>497</Words>
  <Application>Microsoft Macintosh PowerPoint</Application>
  <PresentationFormat>On-screen Show (4:3)</PresentationFormat>
  <Paragraphs>58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Risk and Resilience for the Grid: Thresholds and Tipping Points</vt:lpstr>
      <vt:lpstr>Resilience and the electric Power grid</vt:lpstr>
      <vt:lpstr>Brittle Power: Risks to the Power Grid</vt:lpstr>
      <vt:lpstr>PowerPoint Presentation</vt:lpstr>
      <vt:lpstr>Metcalf Substation Attack</vt:lpstr>
      <vt:lpstr>Low Probability High consequence events</vt:lpstr>
      <vt:lpstr>Microgrids and distributed Energy Resources provide “islandable” power supply</vt:lpstr>
      <vt:lpstr>Costs of Distributed Resources are Declining</vt:lpstr>
      <vt:lpstr> Solar PV and Battery storage: New options</vt:lpstr>
      <vt:lpstr>Critical infrastructure planning</vt:lpstr>
      <vt:lpstr>Fort Collins: Resilience and Climate ACtion</vt:lpstr>
    </vt:vector>
  </TitlesOfParts>
  <Company>Rocky Mountain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Carrie Jordan</dc:creator>
  <cp:lastModifiedBy>James Newcomb</cp:lastModifiedBy>
  <cp:revision>1015</cp:revision>
  <cp:lastPrinted>2013-10-11T19:40:02Z</cp:lastPrinted>
  <dcterms:created xsi:type="dcterms:W3CDTF">2010-05-21T17:31:36Z</dcterms:created>
  <dcterms:modified xsi:type="dcterms:W3CDTF">2015-10-22T02:51:21Z</dcterms:modified>
</cp:coreProperties>
</file>